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37" r:id="rId2"/>
    <p:sldId id="1914" r:id="rId3"/>
    <p:sldId id="1869" r:id="rId4"/>
    <p:sldId id="565" r:id="rId5"/>
    <p:sldId id="1870" r:id="rId6"/>
    <p:sldId id="1871" r:id="rId7"/>
    <p:sldId id="1915" r:id="rId8"/>
    <p:sldId id="1912" r:id="rId9"/>
    <p:sldId id="1911" r:id="rId10"/>
    <p:sldId id="1913" r:id="rId11"/>
    <p:sldId id="1916" r:id="rId12"/>
    <p:sldId id="33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B75C49E-42BE-D64E-9EBA-300910CA5A45}">
          <p14:sldIdLst>
            <p14:sldId id="337"/>
            <p14:sldId id="1914"/>
            <p14:sldId id="1869"/>
            <p14:sldId id="565"/>
            <p14:sldId id="1870"/>
            <p14:sldId id="1871"/>
            <p14:sldId id="1915"/>
            <p14:sldId id="1912"/>
            <p14:sldId id="1911"/>
            <p14:sldId id="1913"/>
            <p14:sldId id="1916"/>
            <p14:sldId id="3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55">
          <p15:clr>
            <a:srgbClr val="A4A3A4"/>
          </p15:clr>
        </p15:guide>
        <p15:guide id="2" pos="382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C6EF"/>
    <a:srgbClr val="0088BA"/>
    <a:srgbClr val="C4DBE0"/>
    <a:srgbClr val="0C6980"/>
    <a:srgbClr val="00A8A8"/>
    <a:srgbClr val="2EB5E0"/>
    <a:srgbClr val="1C7CBB"/>
    <a:srgbClr val="EEEEEE"/>
    <a:srgbClr val="E8F2F8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56" autoAdjust="0"/>
    <p:restoredTop sz="93673" autoAdjust="0"/>
  </p:normalViewPr>
  <p:slideViewPr>
    <p:cSldViewPr snapToGrid="0">
      <p:cViewPr varScale="1">
        <p:scale>
          <a:sx n="80" d="100"/>
          <a:sy n="80" d="100"/>
        </p:scale>
        <p:origin x="1022" y="67"/>
      </p:cViewPr>
      <p:guideLst>
        <p:guide orient="horz" pos="2355"/>
        <p:guide pos="382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57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KarKavi\Downloads\Kapitus_Test_Automation_ROI_Repor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lvl="0">
              <a:defRPr lang="en-US" sz="1800" b="0" i="0" u="none" strike="noStrike" kern="1200" baseline="0">
                <a:solidFill>
                  <a:srgbClr val="0000FF"/>
                </a:solidFill>
                <a:latin typeface="Verdana" panose="020B0604030504040204"/>
                <a:ea typeface="+mn-ea"/>
                <a:cs typeface="+mn-cs"/>
              </a:defRPr>
            </a:pPr>
            <a:r>
              <a:rPr lang="en-IN" altLang="en-IN"/>
              <a:t>Platform Automation (10 use cases)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'Platform Automation'!$I$2:$I$3</c:f>
              <c:strCache>
                <c:ptCount val="2"/>
                <c:pt idx="0">
                  <c:v>ROI = (Gain - Cost) (Hrs)</c:v>
                </c:pt>
              </c:strCache>
            </c:strRef>
          </c:tx>
          <c:spPr>
            <a:ln w="19050" cap="rnd" cmpd="sng" algn="ctr">
              <a:solidFill>
                <a:srgbClr val="00FFFF"/>
              </a:solidFill>
              <a:prstDash val="solid"/>
              <a:round/>
            </a:ln>
          </c:spPr>
          <c:marker>
            <c:symbol val="none"/>
          </c:marker>
          <c:cat>
            <c:strRef>
              <c:f>'Platform Automation'!$A$4:$A$15</c:f>
              <c:strCache>
                <c:ptCount val="12"/>
                <c:pt idx="0">
                  <c:v>Aug '19</c:v>
                </c:pt>
                <c:pt idx="1">
                  <c:v>Sep '19</c:v>
                </c:pt>
                <c:pt idx="2">
                  <c:v>Oct '19</c:v>
                </c:pt>
                <c:pt idx="3">
                  <c:v>Nov '19</c:v>
                </c:pt>
                <c:pt idx="4">
                  <c:v>Dec '19</c:v>
                </c:pt>
                <c:pt idx="5">
                  <c:v>Jan '20</c:v>
                </c:pt>
                <c:pt idx="6">
                  <c:v>Feb '20</c:v>
                </c:pt>
                <c:pt idx="7">
                  <c:v>Mar '20</c:v>
                </c:pt>
                <c:pt idx="8">
                  <c:v>Apr '20</c:v>
                </c:pt>
                <c:pt idx="9">
                  <c:v>May '20</c:v>
                </c:pt>
                <c:pt idx="10">
                  <c:v>Jun '20</c:v>
                </c:pt>
                <c:pt idx="11">
                  <c:v>July '20</c:v>
                </c:pt>
              </c:strCache>
            </c:strRef>
          </c:cat>
          <c:val>
            <c:numRef>
              <c:f>'Platform Automation'!$I$4:$I$15</c:f>
              <c:numCache>
                <c:formatCode>General</c:formatCode>
                <c:ptCount val="12"/>
                <c:pt idx="0">
                  <c:v>-321.86</c:v>
                </c:pt>
                <c:pt idx="1">
                  <c:v>158.13999999999999</c:v>
                </c:pt>
                <c:pt idx="2">
                  <c:v>158.13999999999999</c:v>
                </c:pt>
                <c:pt idx="3">
                  <c:v>158.13999999999999</c:v>
                </c:pt>
                <c:pt idx="4">
                  <c:v>158.13999999999999</c:v>
                </c:pt>
                <c:pt idx="5">
                  <c:v>158.13999999999999</c:v>
                </c:pt>
                <c:pt idx="6">
                  <c:v>158.13999999999999</c:v>
                </c:pt>
                <c:pt idx="7">
                  <c:v>158.13999999999999</c:v>
                </c:pt>
                <c:pt idx="8">
                  <c:v>158.13999999999999</c:v>
                </c:pt>
                <c:pt idx="9">
                  <c:v>158.13999999999999</c:v>
                </c:pt>
                <c:pt idx="10">
                  <c:v>158.13999999999999</c:v>
                </c:pt>
                <c:pt idx="11">
                  <c:v>158.13999999999999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2BA8-4B6A-A5A2-BAE711F3C3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72912972"/>
        <c:axId val="1533040306"/>
      </c:lineChart>
      <c:catAx>
        <c:axId val="1172912972"/>
        <c:scaling>
          <c:orientation val="minMax"/>
        </c:scaling>
        <c:delete val="0"/>
        <c:axPos val="b"/>
        <c:numFmt formatCode="General" sourceLinked="1"/>
        <c:majorTickMark val="cross"/>
        <c:minorTickMark val="cross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Verdana" panose="020B0604030504040204"/>
                <a:ea typeface="+mn-ea"/>
                <a:cs typeface="+mn-cs"/>
              </a:defRPr>
            </a:pPr>
            <a:endParaRPr lang="en-US"/>
          </a:p>
        </c:txPr>
        <c:crossAx val="1533040306"/>
        <c:crosses val="autoZero"/>
        <c:auto val="1"/>
        <c:lblAlgn val="ctr"/>
        <c:lblOffset val="100"/>
        <c:noMultiLvlLbl val="1"/>
      </c:catAx>
      <c:valAx>
        <c:axId val="153304030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rgbClr val="B7B7B7"/>
              </a:solidFill>
              <a:prstDash val="solid"/>
              <a:round/>
            </a:ln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ROI</a:t>
                </a:r>
              </a:p>
            </c:rich>
          </c:tx>
          <c:overlay val="0"/>
        </c:title>
        <c:numFmt formatCode="General" sourceLinked="1"/>
        <c:majorTickMark val="cross"/>
        <c:minorTickMark val="cross"/>
        <c:tickLblPos val="nextTo"/>
        <c:spPr>
          <a:ln w="47625" cap="flat" cmpd="sng" algn="ctr">
            <a:noFill/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Verdana" panose="020B0604030504040204"/>
                <a:ea typeface="+mn-ea"/>
                <a:cs typeface="+mn-cs"/>
              </a:defRPr>
            </a:pPr>
            <a:endParaRPr lang="en-US"/>
          </a:p>
        </c:txPr>
        <c:crossAx val="1172912972"/>
        <c:crosses val="autoZero"/>
        <c:crossBetween val="between"/>
      </c:valAx>
    </c:plotArea>
    <c:legend>
      <c:legendPos val="r"/>
      <c:overlay val="0"/>
      <c:txPr>
        <a:bodyPr rot="0" spcFirstLastPara="0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Verdana" panose="020B0604030504040204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1"/>
  </c:chart>
  <c:spPr>
    <a:solidFill>
      <a:srgbClr val="D9D9D9"/>
    </a:solidFill>
  </c:spPr>
  <c:txPr>
    <a:bodyPr/>
    <a:lstStyle/>
    <a:p>
      <a:pPr>
        <a:defRPr lang="en-US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E79B9B-7E64-4B0F-B9CF-1D321F089151}" type="datetimeFigureOut">
              <a:rPr lang="en-GB" smtClean="0"/>
              <a:t>07/01/2020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6FDD9-5EF2-4C4D-A3A5-5E29A14D60D5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73E8D-1906-48DA-BAFE-3F7269DAB4BD}" type="datetimeFigureOut">
              <a:rPr lang="en-GB" smtClean="0"/>
              <a:t>07/01/2020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960850-2A51-47CD-BC10-A86268C11DBF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960850-2A51-47CD-BC10-A86268C11DBF}" type="slidenum">
              <a:rPr lang="en-GB" smtClean="0"/>
              <a:t>1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3732" name="Rectangle 4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0E9D654-3DE2-4CE5-B110-ADE5BDA693E0}" type="slidenum"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3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0" y="-1"/>
            <a:ext cx="12192000" cy="7031485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177799" y="4400551"/>
            <a:ext cx="11747501" cy="1363436"/>
          </a:xfrm>
          <a:prstGeom prst="rect">
            <a:avLst/>
          </a:prstGeom>
          <a:solidFill>
            <a:srgbClr val="000000">
              <a:alpha val="6039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rgbClr val="2C8698"/>
              </a:solidFill>
              <a:latin typeface="Bebas Neue" panose="020B0606020202050201" pitchFamily="34" charset="-94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247335" y="4721394"/>
            <a:ext cx="0" cy="786637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03986" y="4863504"/>
            <a:ext cx="6254613" cy="437527"/>
          </a:xfrm>
        </p:spPr>
        <p:txBody>
          <a:bodyPr anchor="ctr">
            <a:noAutofit/>
          </a:bodyPr>
          <a:lstStyle>
            <a:lvl1pPr marL="0" indent="0" algn="l" defTabSz="685800" rtl="0" eaLnBrk="1" latinLnBrk="0" hangingPunct="1">
              <a:buNone/>
              <a:defRPr lang="en-US" sz="3200" kern="1200" spc="38" dirty="0">
                <a:solidFill>
                  <a:schemeClr val="bg1"/>
                </a:solidFill>
                <a:latin typeface="Bebas Neue"/>
                <a:ea typeface="Bebas Neue"/>
                <a:cs typeface="Bebas Neue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172883" y="4257368"/>
            <a:ext cx="11747501" cy="95690"/>
          </a:xfrm>
          <a:prstGeom prst="rect">
            <a:avLst/>
          </a:prstGeom>
          <a:solidFill>
            <a:srgbClr val="00B0F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rgbClr val="2C8698"/>
              </a:solidFill>
              <a:latin typeface="Bebas Neue" panose="020B0606020202050201" pitchFamily="34" charset="-94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388126" y="4591772"/>
            <a:ext cx="2578712" cy="9136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947" y="1300969"/>
            <a:ext cx="10648863" cy="4351338"/>
          </a:xfrm>
        </p:spPr>
        <p:txBody>
          <a:bodyPr/>
          <a:lstStyle>
            <a:lvl1pPr marL="228600" indent="-228600">
              <a:buClr>
                <a:srgbClr val="5ABB47"/>
              </a:buClr>
              <a:buFont typeface="Arial" panose="020B0604020202020204" pitchFamily="34" charset="0"/>
              <a:buChar char="•"/>
              <a:defRPr b="0" i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  <a:lvl2pPr marL="685800" indent="-228600">
              <a:buClr>
                <a:srgbClr val="5ABB47"/>
              </a:buClr>
              <a:buFont typeface="Arial" panose="020B0604020202020204" pitchFamily="34" charset="0"/>
              <a:buChar char="•"/>
              <a:defRPr b="0" i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2pPr>
            <a:lvl3pPr marL="1143000" indent="-228600">
              <a:buClr>
                <a:srgbClr val="5ABB47"/>
              </a:buClr>
              <a:buFont typeface="Arial" panose="020B0604020202020204" pitchFamily="34" charset="0"/>
              <a:buChar char="•"/>
              <a:defRPr b="0" i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3pPr>
            <a:lvl4pPr marL="1600200" indent="-228600">
              <a:buClr>
                <a:srgbClr val="5ABB47"/>
              </a:buClr>
              <a:buFont typeface="Arial" panose="020B0604020202020204" pitchFamily="34" charset="0"/>
              <a:buChar char="•"/>
              <a:defRPr b="0" i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4pPr>
            <a:lvl5pPr marL="2057400" indent="-228600">
              <a:buClr>
                <a:srgbClr val="5ABB47"/>
              </a:buClr>
              <a:buFont typeface="Arial" panose="020B0604020202020204" pitchFamily="34" charset="0"/>
              <a:buChar char="•"/>
              <a:defRPr b="0" i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EB4398F-6FD2-4912-A6BB-107AE7519E9B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A0EF008-A587-49DF-A4DE-901625A3DC08}" type="datetime1">
              <a:rPr lang="en-US" smtClean="0"/>
              <a:t>1/7/2020</a:t>
            </a:fld>
            <a:endParaRPr lang="en-GB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54833" y="929360"/>
            <a:ext cx="11617377" cy="0"/>
          </a:xfrm>
          <a:prstGeom prst="line">
            <a:avLst/>
          </a:prstGeom>
          <a:ln w="63500">
            <a:solidFill>
              <a:srgbClr val="507392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 userDrawn="1"/>
        </p:nvSpPr>
        <p:spPr>
          <a:xfrm flipH="1">
            <a:off x="-2" y="559965"/>
            <a:ext cx="96255" cy="764005"/>
          </a:xfrm>
          <a:prstGeom prst="rect">
            <a:avLst/>
          </a:prstGeom>
          <a:solidFill>
            <a:srgbClr val="5AB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rgbClr val="2C9398"/>
              </a:solidFill>
              <a:latin typeface="Bebas Neue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219007" y="74950"/>
            <a:ext cx="9014933" cy="718538"/>
          </a:xfrm>
        </p:spPr>
        <p:txBody>
          <a:bodyPr anchor="b">
            <a:normAutofit/>
          </a:bodyPr>
          <a:lstStyle>
            <a:lvl1pPr marL="0" algn="l" defTabSz="685800" rtl="0" eaLnBrk="1" latinLnBrk="0" hangingPunct="1">
              <a:defRPr lang="en-US" sz="4000" b="0" kern="1200" spc="38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10218973" y="239842"/>
            <a:ext cx="1608268" cy="5501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 userDrawn="1"/>
        </p:nvCxnSpPr>
        <p:spPr>
          <a:xfrm>
            <a:off x="254833" y="929360"/>
            <a:ext cx="11617377" cy="0"/>
          </a:xfrm>
          <a:prstGeom prst="line">
            <a:avLst/>
          </a:prstGeom>
          <a:ln w="63500">
            <a:solidFill>
              <a:srgbClr val="507392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 userDrawn="1"/>
        </p:nvSpPr>
        <p:spPr>
          <a:xfrm flipH="1">
            <a:off x="-2" y="559965"/>
            <a:ext cx="96255" cy="764005"/>
          </a:xfrm>
          <a:prstGeom prst="rect">
            <a:avLst/>
          </a:prstGeom>
          <a:solidFill>
            <a:srgbClr val="5AB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rgbClr val="2C9398"/>
              </a:solidFill>
              <a:latin typeface="Bebas Neue"/>
            </a:endParaRPr>
          </a:p>
        </p:txBody>
      </p:sp>
      <p:sp>
        <p:nvSpPr>
          <p:cNvPr id="25" name="Title 1"/>
          <p:cNvSpPr>
            <a:spLocks noGrp="1"/>
          </p:cNvSpPr>
          <p:nvPr>
            <p:ph type="title" hasCustomPrompt="1"/>
          </p:nvPr>
        </p:nvSpPr>
        <p:spPr>
          <a:xfrm>
            <a:off x="219007" y="74950"/>
            <a:ext cx="9014933" cy="718538"/>
          </a:xfrm>
        </p:spPr>
        <p:txBody>
          <a:bodyPr anchor="b">
            <a:normAutofit/>
          </a:bodyPr>
          <a:lstStyle>
            <a:lvl1pPr marL="0" algn="l" defTabSz="685800" rtl="0" eaLnBrk="1" latinLnBrk="0" hangingPunct="1">
              <a:defRPr lang="en-US" sz="4000" b="0" kern="1200" spc="38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EB4398F-6FD2-4912-A6BB-107AE7519E9B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82CB840-3A00-484F-9C5C-F4165DE8995A}" type="datetime1">
              <a:rPr lang="en-US" smtClean="0"/>
              <a:t>1/7/2020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10218973" y="239842"/>
            <a:ext cx="1608268" cy="5501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C1FB7-7C3F-4F47-9A14-A4CA6A98D158}" type="datetime1">
              <a:rPr lang="en-US" smtClean="0"/>
              <a:t>1/7/2020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1698-932A-4EA4-981C-89BF3B05EC3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A5463-D171-4557-9282-3BF34E460ADB}" type="datetime1">
              <a:rPr lang="en-US" smtClean="0"/>
              <a:t>1/7/2020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1698-932A-4EA4-981C-89BF3B05EC3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8"/>
          <p:cNvSpPr>
            <a:spLocks noGrp="1"/>
          </p:cNvSpPr>
          <p:nvPr>
            <p:ph type="body" sz="quarter" idx="13"/>
          </p:nvPr>
        </p:nvSpPr>
        <p:spPr>
          <a:xfrm>
            <a:off x="406400" y="381000"/>
            <a:ext cx="10769600" cy="457200"/>
          </a:xfrm>
          <a:solidFill>
            <a:schemeClr val="tx1"/>
          </a:solidFill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ectangle 11"/>
          <p:cNvSpPr>
            <a:spLocks noGrp="1"/>
          </p:cNvSpPr>
          <p:nvPr>
            <p:ph sz="quarter" idx="15"/>
          </p:nvPr>
        </p:nvSpPr>
        <p:spPr>
          <a:xfrm>
            <a:off x="406400" y="990600"/>
            <a:ext cx="107696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3D3F6-405A-4989-8925-CB2211048DBA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51EB33-B322-5A49-8D50-77858105DB3B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Grp="1"/>
          </p:cNvSpPr>
          <p:nvPr>
            <p:ph type="sldNum" sz="quarter" idx="10"/>
          </p:nvPr>
        </p:nvSpPr>
        <p:spPr>
          <a:xfrm>
            <a:off x="7112000" y="6464300"/>
            <a:ext cx="1320800" cy="304800"/>
          </a:xfrm>
        </p:spPr>
        <p:txBody>
          <a:bodyPr/>
          <a:lstStyle>
            <a:lvl1pPr>
              <a:defRPr/>
            </a:lvl1pPr>
          </a:lstStyle>
          <a:p>
            <a:fld id="{2A93C995-4809-4A9B-BFDD-80DD9BE74B66}" type="slidenum">
              <a:rPr lang="en-US" altLang="en-US"/>
              <a:t>‹#›</a:t>
            </a:fld>
            <a:endParaRPr lang="en-US" altLang="en-US"/>
          </a:p>
        </p:txBody>
      </p:sp>
      <p:sp>
        <p:nvSpPr>
          <p:cNvPr id="7" name="Rectangle 12"/>
          <p:cNvSpPr>
            <a:spLocks noGrp="1"/>
          </p:cNvSpPr>
          <p:nvPr>
            <p:ph type="ftr" sz="quarter" idx="11"/>
          </p:nvPr>
        </p:nvSpPr>
        <p:spPr>
          <a:xfrm>
            <a:off x="406400" y="6477000"/>
            <a:ext cx="6400800" cy="304800"/>
          </a:xfrm>
          <a:prstGeom prst="rect">
            <a:avLst/>
          </a:prstGeom>
        </p:spPr>
        <p:txBody>
          <a:bodyPr/>
          <a:lstStyle>
            <a:lvl1pPr algn="l">
              <a:defRPr sz="10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FE3B8-5F83-452E-BDFA-02D489C04CF1}" type="datetime1">
              <a:rPr lang="en-US" smtClean="0"/>
              <a:t>1/7/2020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11698-932A-4EA4-981C-89BF3B05EC38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2598" y="6283524"/>
            <a:ext cx="11968223" cy="462987"/>
          </a:xfrm>
          <a:prstGeom prst="rect">
            <a:avLst/>
          </a:prstGeom>
          <a:solidFill>
            <a:srgbClr val="25B0E5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4931" y="123909"/>
            <a:ext cx="11955890" cy="462987"/>
          </a:xfrm>
          <a:prstGeom prst="rect">
            <a:avLst/>
          </a:prstGeom>
          <a:solidFill>
            <a:srgbClr val="5ABB47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email"/>
          <a:srcRect l="-1" r="-1550"/>
          <a:stretch>
            <a:fillRect/>
          </a:stretch>
        </p:blipFill>
        <p:spPr>
          <a:xfrm>
            <a:off x="4021137" y="1399792"/>
            <a:ext cx="4487069" cy="1608517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08857" y="653142"/>
            <a:ext cx="11930743" cy="0"/>
          </a:xfrm>
          <a:prstGeom prst="line">
            <a:avLst/>
          </a:prstGeom>
          <a:ln>
            <a:solidFill>
              <a:srgbClr val="5ABB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7086" y="6204856"/>
            <a:ext cx="11963400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528993" y="3493348"/>
            <a:ext cx="5095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Sugar CRM – Application Testing</a:t>
            </a:r>
            <a:endParaRPr lang="en-GB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11698-932A-4EA4-981C-89BF3B05EC38}" type="slidenum">
              <a:rPr lang="en-GB" smtClean="0"/>
              <a:t>1</a:t>
            </a:fld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498" y="4606570"/>
            <a:ext cx="4263003" cy="7574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2B8B4-C889-406D-8FEB-A2654EA7D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906E60-480C-4268-A52E-C693BA1B3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398F-6FD2-4912-A6BB-107AE7519E9B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4" name="Chart 3" title="Chart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5610210"/>
              </p:ext>
            </p:extLst>
          </p:nvPr>
        </p:nvGraphicFramePr>
        <p:xfrm>
          <a:off x="219007" y="1107757"/>
          <a:ext cx="11639618" cy="52485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7750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2EA96-C304-418F-8AFC-6797E47BA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657" y="2989600"/>
            <a:ext cx="9014933" cy="718538"/>
          </a:xfrm>
        </p:spPr>
        <p:txBody>
          <a:bodyPr>
            <a:normAutofit fontScale="90000"/>
          </a:bodyPr>
          <a:lstStyle/>
          <a:p>
            <a:r>
              <a:rPr lang="en-IN" dirty="0"/>
              <a:t>How we’re going to concentrate automation TCOE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BDCB34-4521-43B1-A8A8-7EEBAD00D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398F-6FD2-4912-A6BB-107AE7519E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9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292381" y="4844121"/>
            <a:ext cx="33274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1701 E Woodfield Rd, Suite</a:t>
            </a:r>
          </a:p>
          <a:p>
            <a:r>
              <a:rPr lang="en-GB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710 Schaumburg, IL 60173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386388" y="4708896"/>
            <a:ext cx="883199" cy="787613"/>
            <a:chOff x="2879335" y="3576513"/>
            <a:chExt cx="720000" cy="720000"/>
          </a:xfrm>
        </p:grpSpPr>
        <p:sp>
          <p:nvSpPr>
            <p:cNvPr id="5" name="Oval 4"/>
            <p:cNvSpPr/>
            <p:nvPr/>
          </p:nvSpPr>
          <p:spPr>
            <a:xfrm>
              <a:off x="2879335" y="3576513"/>
              <a:ext cx="720000" cy="7200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email"/>
            <a:stretch>
              <a:fillRect/>
            </a:stretch>
          </p:blipFill>
          <p:spPr>
            <a:xfrm>
              <a:off x="3033791" y="3735683"/>
              <a:ext cx="411089" cy="411089"/>
            </a:xfrm>
            <a:prstGeom prst="rect">
              <a:avLst/>
            </a:prstGeom>
          </p:spPr>
        </p:pic>
      </p:grpSp>
      <p:sp>
        <p:nvSpPr>
          <p:cNvPr id="7" name="Rectangle 6"/>
          <p:cNvSpPr/>
          <p:nvPr/>
        </p:nvSpPr>
        <p:spPr>
          <a:xfrm>
            <a:off x="9902885" y="4901036"/>
            <a:ext cx="33274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info@ameexusa.com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9032409" y="4708896"/>
            <a:ext cx="720000" cy="720000"/>
            <a:chOff x="787400" y="4616686"/>
            <a:chExt cx="720000" cy="720000"/>
          </a:xfrm>
        </p:grpSpPr>
        <p:sp>
          <p:nvSpPr>
            <p:cNvPr id="9" name="Oval 8"/>
            <p:cNvSpPr/>
            <p:nvPr/>
          </p:nvSpPr>
          <p:spPr>
            <a:xfrm>
              <a:off x="787400" y="4616686"/>
              <a:ext cx="720000" cy="720000"/>
            </a:xfrm>
            <a:prstGeom prst="ellipse">
              <a:avLst/>
            </a:prstGeom>
            <a:noFill/>
            <a:ln w="317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0" name="Picture 2"/>
            <p:cNvPicPr>
              <a:picLocks noChangeAspect="1"/>
            </p:cNvPicPr>
            <p:nvPr/>
          </p:nvPicPr>
          <p:blipFill>
            <a:blip r:embed="rId3" cstate="email"/>
            <a:stretch>
              <a:fillRect/>
            </a:stretch>
          </p:blipFill>
          <p:spPr>
            <a:xfrm>
              <a:off x="942690" y="4804383"/>
              <a:ext cx="432086" cy="342997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2EA96-C304-418F-8AFC-6797E47BA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657" y="2989600"/>
            <a:ext cx="9014933" cy="718538"/>
          </a:xfrm>
        </p:spPr>
        <p:txBody>
          <a:bodyPr/>
          <a:lstStyle/>
          <a:p>
            <a:r>
              <a:rPr lang="en-IN" dirty="0"/>
              <a:t>Know about Kapitus Business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BDCB34-4521-43B1-A8A8-7EEBAD00D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398F-6FD2-4912-A6BB-107AE7519E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1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>
            <a:spLocks noGrp="1"/>
          </p:cNvSpPr>
          <p:nvPr>
            <p:ph type="ctrTitle" idx="4294967295"/>
          </p:nvPr>
        </p:nvSpPr>
        <p:spPr>
          <a:xfrm>
            <a:off x="4380588" y="965199"/>
            <a:ext cx="7489848" cy="49276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54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Test Automation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2680652" y="2604451"/>
            <a:ext cx="669386" cy="669386"/>
          </a:xfrm>
          <a:prstGeom prst="rect">
            <a:avLst/>
          </a:prstGeom>
          <a:solidFill>
            <a:srgbClr val="5ABB4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137852" y="2103709"/>
            <a:ext cx="669386" cy="669386"/>
          </a:xfrm>
          <a:prstGeom prst="rect">
            <a:avLst/>
          </a:prstGeom>
          <a:solidFill>
            <a:srgbClr val="25B0E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137851" y="3105194"/>
            <a:ext cx="669386" cy="669386"/>
          </a:xfrm>
          <a:prstGeom prst="rect">
            <a:avLst/>
          </a:prstGeom>
          <a:solidFill>
            <a:srgbClr val="5ABB4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680652" y="3595052"/>
            <a:ext cx="669386" cy="669386"/>
          </a:xfrm>
          <a:prstGeom prst="rect">
            <a:avLst/>
          </a:prstGeom>
          <a:solidFill>
            <a:srgbClr val="13668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137852" y="4084909"/>
            <a:ext cx="669386" cy="669386"/>
          </a:xfrm>
          <a:prstGeom prst="rect">
            <a:avLst/>
          </a:prstGeom>
          <a:solidFill>
            <a:srgbClr val="25B0E5"/>
          </a:solidFill>
          <a:ln>
            <a:solidFill>
              <a:schemeClr val="bg1"/>
            </a:solidFill>
          </a:ln>
          <a:effectLst>
            <a:reflection blurRad="6350" stA="50000" endA="300" endPos="9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0216" y="3184725"/>
            <a:ext cx="2060122" cy="106821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93C995-4809-4A9B-BFDD-80DD9BE74B66}" type="slidenum">
              <a:rPr lang="en-US" altLang="en-US" smtClean="0"/>
              <a:t>3</a:t>
            </a:fld>
            <a:endParaRPr lang="en-US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83508" y="3857249"/>
            <a:ext cx="4740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>
                    <a:lumMod val="50000"/>
                  </a:schemeClr>
                </a:solidFill>
              </a:rPr>
              <a:t>Approach | Architecture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Automation Roadmap &amp; Approach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398F-6FD2-4912-A6BB-107AE7519E9B}" type="slidenum">
              <a:rPr lang="en-US" smtClean="0"/>
              <a:t>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1903" y="965882"/>
            <a:ext cx="11668193" cy="5030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  <a:buClr>
                <a:srgbClr val="5ABB47"/>
              </a:buClr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Once the Manual testing process is established and stabilized, we would recommend building an automation test platform that would improve overall efficiency of the testing process.</a:t>
            </a:r>
          </a:p>
          <a:p>
            <a:pPr lvl="1">
              <a:lnSpc>
                <a:spcPct val="150000"/>
              </a:lnSpc>
              <a:buClr>
                <a:srgbClr val="5ABB47"/>
              </a:buClr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Automation Testing</a:t>
            </a:r>
            <a:endParaRPr lang="en-US" sz="2000" dirty="0"/>
          </a:p>
          <a:p>
            <a:pPr marL="1200150" lvl="2" indent="-285750">
              <a:lnSpc>
                <a:spcPct val="150000"/>
              </a:lnSpc>
              <a:buClr>
                <a:srgbClr val="5ABB47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Prepare an Automation test Plan</a:t>
            </a:r>
          </a:p>
          <a:p>
            <a:pPr marL="1200150" lvl="2" indent="-285750">
              <a:lnSpc>
                <a:spcPct val="150000"/>
              </a:lnSpc>
              <a:buClr>
                <a:srgbClr val="5ABB47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Identify Automation test Coverage</a:t>
            </a:r>
          </a:p>
          <a:p>
            <a:pPr marL="1200150" lvl="2" indent="-285750">
              <a:lnSpc>
                <a:spcPct val="150000"/>
              </a:lnSpc>
              <a:buClr>
                <a:srgbClr val="5ABB47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Build a automation testing framework for SugarCRM System</a:t>
            </a:r>
          </a:p>
          <a:p>
            <a:pPr marL="1200150" lvl="2" indent="-285750">
              <a:lnSpc>
                <a:spcPct val="150000"/>
              </a:lnSpc>
              <a:buClr>
                <a:srgbClr val="5ABB47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Develop automated test cases in the framework </a:t>
            </a:r>
          </a:p>
          <a:p>
            <a:pPr marL="1200150" lvl="2" indent="-285750">
              <a:lnSpc>
                <a:spcPct val="150000"/>
              </a:lnSpc>
              <a:buClr>
                <a:srgbClr val="5ABB47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Use the Automation scripts for regression testing</a:t>
            </a:r>
          </a:p>
          <a:p>
            <a:pPr marL="1200150" lvl="2" indent="-285750">
              <a:lnSpc>
                <a:spcPct val="150000"/>
              </a:lnSpc>
              <a:buClr>
                <a:srgbClr val="5ABB47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Issues summary, Logs, Reports can be triggered without manual intervention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Automation Test Architecture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398F-6FD2-4912-A6BB-107AE7519E9B}" type="slidenum">
              <a:rPr lang="en-US" smtClean="0"/>
              <a:t>5</a:t>
            </a:fld>
            <a:endParaRPr lang="en-US"/>
          </a:p>
        </p:txBody>
      </p:sp>
      <p:pic>
        <p:nvPicPr>
          <p:cNvPr id="159" name="Picture 1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07" y="1149249"/>
            <a:ext cx="10912786" cy="55722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Our Test Automation Excellence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398F-6FD2-4912-A6BB-107AE7519E9B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049" y="1332145"/>
            <a:ext cx="5529551" cy="53893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2EA96-C304-418F-8AFC-6797E47BA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657" y="2989600"/>
            <a:ext cx="9014933" cy="718538"/>
          </a:xfrm>
        </p:spPr>
        <p:txBody>
          <a:bodyPr/>
          <a:lstStyle/>
          <a:p>
            <a:r>
              <a:rPr lang="en-IN" dirty="0"/>
              <a:t>Challenge we face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BDCB34-4521-43B1-A8A8-7EEBAD00D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398F-6FD2-4912-A6BB-107AE7519E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4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Effort Distribution Sampling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398F-6FD2-4912-A6BB-107AE7519E9B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6" name="Table 5"/>
          <p:cNvGraphicFramePr/>
          <p:nvPr/>
        </p:nvGraphicFramePr>
        <p:xfrm>
          <a:off x="300990" y="1045845"/>
          <a:ext cx="5531485" cy="575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4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64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0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5280">
                <a:tc gridSpan="3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Approximate  Effort Distribution</a:t>
                      </a:r>
                      <a:r>
                        <a:rPr lang="en-US" sz="12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 </a:t>
                      </a:r>
                      <a:endParaRPr lang="en-US" altLang="en-US" sz="12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551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Activity</a:t>
                      </a:r>
                      <a:endParaRPr lang="en-US" altLang="en-US" sz="14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%</a:t>
                      </a:r>
                      <a:endParaRPr lang="en-US" altLang="en-US" sz="14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Estimated Hours/Month</a:t>
                      </a:r>
                      <a:endParaRPr lang="en-US" altLang="en-US" sz="14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400" b="0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400" b="0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400" b="0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Requirement Anaylsis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15%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75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Impact Analysis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Test Planning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Test-Case Design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System Testing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25%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125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926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System Integration Testing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15%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75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Funtional Testing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UAT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Re-testing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Regression Testing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10%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50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LIVE Production Testing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5%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Total Hours</a:t>
                      </a:r>
                      <a:endParaRPr lang="en-US" altLang="en-US" sz="14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4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500</a:t>
                      </a:r>
                      <a:endParaRPr lang="en-US" altLang="en-US" sz="14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/>
          <p:nvPr/>
        </p:nvGraphicFramePr>
        <p:xfrm>
          <a:off x="5955030" y="1045845"/>
          <a:ext cx="5902960" cy="2693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4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03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6865">
                <a:tc gridSpan="3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Sampling- Effort Estimation</a:t>
                      </a:r>
                      <a:endParaRPr lang="en-US" altLang="en-US" sz="16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91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Ticket Type</a:t>
                      </a:r>
                      <a:endParaRPr lang="en-US" altLang="en-US" sz="14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Hours/month</a:t>
                      </a:r>
                      <a:endParaRPr lang="en-US" altLang="en-US" sz="14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a:t>Average # of tickets </a:t>
                      </a:r>
                      <a:endParaRPr lang="en-US" altLang="en-US" sz="1400" b="1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10-15</a:t>
                      </a:r>
                      <a:endParaRPr lang="en-US" altLang="en-US" sz="1400" b="1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New Features 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250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3 to 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Enhancements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150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3 to 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Existing issue fixes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100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4 to 5</a:t>
                      </a:r>
                      <a:endParaRPr lang="en-US" altLang="en-US" sz="1400" b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Return On Investment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4398F-6FD2-4912-A6BB-107AE7519E9B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AE7B731-D668-4815-99B3-2D7FB1BC58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593052"/>
              </p:ext>
            </p:extLst>
          </p:nvPr>
        </p:nvGraphicFramePr>
        <p:xfrm>
          <a:off x="219007" y="1095375"/>
          <a:ext cx="11591993" cy="5353059"/>
        </p:xfrm>
        <a:graphic>
          <a:graphicData uri="http://schemas.openxmlformats.org/drawingml/2006/table">
            <a:tbl>
              <a:tblPr/>
              <a:tblGrid>
                <a:gridCol w="1164770">
                  <a:extLst>
                    <a:ext uri="{9D8B030D-6E8A-4147-A177-3AD203B41FA5}">
                      <a16:colId xmlns:a16="http://schemas.microsoft.com/office/drawing/2014/main" val="1380451174"/>
                    </a:ext>
                  </a:extLst>
                </a:gridCol>
                <a:gridCol w="1354677">
                  <a:extLst>
                    <a:ext uri="{9D8B030D-6E8A-4147-A177-3AD203B41FA5}">
                      <a16:colId xmlns:a16="http://schemas.microsoft.com/office/drawing/2014/main" val="559956211"/>
                    </a:ext>
                  </a:extLst>
                </a:gridCol>
                <a:gridCol w="1329356">
                  <a:extLst>
                    <a:ext uri="{9D8B030D-6E8A-4147-A177-3AD203B41FA5}">
                      <a16:colId xmlns:a16="http://schemas.microsoft.com/office/drawing/2014/main" val="473046818"/>
                    </a:ext>
                  </a:extLst>
                </a:gridCol>
                <a:gridCol w="1164770">
                  <a:extLst>
                    <a:ext uri="{9D8B030D-6E8A-4147-A177-3AD203B41FA5}">
                      <a16:colId xmlns:a16="http://schemas.microsoft.com/office/drawing/2014/main" val="1793718396"/>
                    </a:ext>
                  </a:extLst>
                </a:gridCol>
                <a:gridCol w="1405321">
                  <a:extLst>
                    <a:ext uri="{9D8B030D-6E8A-4147-A177-3AD203B41FA5}">
                      <a16:colId xmlns:a16="http://schemas.microsoft.com/office/drawing/2014/main" val="3980401433"/>
                    </a:ext>
                  </a:extLst>
                </a:gridCol>
                <a:gridCol w="1266055">
                  <a:extLst>
                    <a:ext uri="{9D8B030D-6E8A-4147-A177-3AD203B41FA5}">
                      <a16:colId xmlns:a16="http://schemas.microsoft.com/office/drawing/2014/main" val="2738057446"/>
                    </a:ext>
                  </a:extLst>
                </a:gridCol>
                <a:gridCol w="1481284">
                  <a:extLst>
                    <a:ext uri="{9D8B030D-6E8A-4147-A177-3AD203B41FA5}">
                      <a16:colId xmlns:a16="http://schemas.microsoft.com/office/drawing/2014/main" val="3685634162"/>
                    </a:ext>
                  </a:extLst>
                </a:gridCol>
                <a:gridCol w="1185027">
                  <a:extLst>
                    <a:ext uri="{9D8B030D-6E8A-4147-A177-3AD203B41FA5}">
                      <a16:colId xmlns:a16="http://schemas.microsoft.com/office/drawing/2014/main" val="1965280102"/>
                    </a:ext>
                  </a:extLst>
                </a:gridCol>
                <a:gridCol w="1240733">
                  <a:extLst>
                    <a:ext uri="{9D8B030D-6E8A-4147-A177-3AD203B41FA5}">
                      <a16:colId xmlns:a16="http://schemas.microsoft.com/office/drawing/2014/main" val="2237549148"/>
                    </a:ext>
                  </a:extLst>
                </a:gridCol>
              </a:tblGrid>
              <a:tr h="34003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26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Manual Testing Time (Hrs)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26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Automation Execution Time Per Release (Hrs)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26B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 Automated Runs Per Month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Gain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C47D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IN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99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ROI = (Gain - Cost) (Hrs)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837823"/>
                  </a:ext>
                </a:extLst>
              </a:tr>
              <a:tr h="9326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Savings from Automation Run (Hrs)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Initial Time for Build Test Automation (Hrs)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Automation Maintenance Time  (Hrs)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Analyse the Result from the Test Automation (Hrs)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26B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627136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Aug '19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-321.86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4300312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 '19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655664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Oct '19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2384080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 '19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7135573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Dec '19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4722401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Jan '20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7426686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Feb '20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6768243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 '20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7119792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 '20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8224603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 '20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9858212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 '20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993891"/>
                  </a:ext>
                </a:extLst>
              </a:tr>
              <a:tr h="340031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July '20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1.86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158.14</a:t>
                      </a:r>
                    </a:p>
                  </a:txBody>
                  <a:tcPr marL="7010" marR="7010" marT="701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247853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438</Words>
  <Application>Microsoft Office PowerPoint</Application>
  <PresentationFormat>Widescreen</PresentationFormat>
  <Paragraphs>209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Bebas Neue</vt:lpstr>
      <vt:lpstr>Calibri</vt:lpstr>
      <vt:lpstr>Calibri Light</vt:lpstr>
      <vt:lpstr>Verdana</vt:lpstr>
      <vt:lpstr>Office Theme</vt:lpstr>
      <vt:lpstr>PowerPoint Presentation</vt:lpstr>
      <vt:lpstr>Know about Kapitus Business</vt:lpstr>
      <vt:lpstr>Test Automation</vt:lpstr>
      <vt:lpstr>Test Automation Roadmap &amp; Approach</vt:lpstr>
      <vt:lpstr>Automation Test Architecture</vt:lpstr>
      <vt:lpstr>Our Test Automation Excellence</vt:lpstr>
      <vt:lpstr>Challenge we face</vt:lpstr>
      <vt:lpstr>Effort Distribution Sampling</vt:lpstr>
      <vt:lpstr>Return On Investment</vt:lpstr>
      <vt:lpstr>PowerPoint Presentation</vt:lpstr>
      <vt:lpstr>How we’re going to concentrate automation TCOE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Dahy</dc:creator>
  <cp:lastModifiedBy>Karthikeyan Rajendran</cp:lastModifiedBy>
  <cp:revision>699</cp:revision>
  <cp:lastPrinted>2017-11-07T23:46:00Z</cp:lastPrinted>
  <dcterms:created xsi:type="dcterms:W3CDTF">2017-03-08T10:25:00Z</dcterms:created>
  <dcterms:modified xsi:type="dcterms:W3CDTF">2020-01-07T07:03:51Z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2057-10.2.0.7635</vt:lpwstr>
  </property>
</Properties>
</file>